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24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A81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5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0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17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0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3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8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63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3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3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7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2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9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0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37" r:id="rId13"/>
    <p:sldLayoutId id="2147484338" r:id="rId14"/>
    <p:sldLayoutId id="2147484339" r:id="rId15"/>
    <p:sldLayoutId id="2147484340" r:id="rId16"/>
    <p:sldLayoutId id="2147484341" r:id="rId17"/>
    <p:sldLayoutId id="214748434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db.gov.hk/sowit_tid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db.gov.hk/sowit_stitch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db.gov.hk/sowit_Rome2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b.gov.hk/sowit_silver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b.gov.hk/sowit_tunne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db.gov.hk/sow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b.gov.hk/sowit_hors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db.gov.hk/sowit_nobl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db.gov.hk/sowit_bush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b.gov.hk/sowit_opportunity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db.gov.hk/sowit_Rome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4574" y="1723702"/>
            <a:ext cx="8843521" cy="2912116"/>
          </a:xfrm>
        </p:spPr>
        <p:txBody>
          <a:bodyPr>
            <a:normAutofit/>
          </a:bodyPr>
          <a:lstStyle/>
          <a:p>
            <a:pPr algn="ctr"/>
            <a:r>
              <a:rPr lang="en-US" altLang="zh-HK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SOWIT Videos Resource Kit</a:t>
            </a:r>
            <a:br>
              <a:rPr lang="en-US" altLang="zh-HK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2)</a:t>
            </a:r>
            <a:br>
              <a:rPr lang="en-US" altLang="zh-HK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HK" altLang="en-US" i="1" cap="none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357" y="5507950"/>
            <a:ext cx="7766936" cy="10968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HK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 English Language Education Section </a:t>
            </a:r>
          </a:p>
          <a:p>
            <a:pPr algn="l"/>
            <a:r>
              <a:rPr lang="en-US" altLang="zh-HK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Institute</a:t>
            </a:r>
          </a:p>
          <a:p>
            <a:pPr algn="l"/>
            <a:r>
              <a:rPr lang="en-US" altLang="zh-HK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Bureau</a:t>
            </a:r>
          </a:p>
          <a:p>
            <a:pPr algn="l"/>
            <a:endParaRPr lang="zh-HK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41435"/>
            <a:ext cx="8596668" cy="656241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6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3566160"/>
            <a:ext cx="10636289" cy="2757214"/>
          </a:xfrm>
        </p:spPr>
        <p:txBody>
          <a:bodyPr>
            <a:normAutofit/>
          </a:bodyPr>
          <a:lstStyle/>
          <a:p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watching a video about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an old man who did not seize rare and precious opportunities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students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are guided to</a:t>
            </a: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“Time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and tide wait for no man”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proactive, be positive, cherish what we have)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reflection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 / a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recount of their personal experience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313622" y="6309360"/>
            <a:ext cx="771700" cy="477503"/>
            <a:chOff x="6924759" y="651458"/>
            <a:chExt cx="1046748" cy="746233"/>
          </a:xfrm>
        </p:grpSpPr>
        <p:sp>
          <p:nvSpPr>
            <p:cNvPr id="5" name="圓角矩形 4">
              <a:hlinkClick r:id="rId2"/>
            </p:cNvPr>
            <p:cNvSpPr/>
            <p:nvPr/>
          </p:nvSpPr>
          <p:spPr>
            <a:xfrm>
              <a:off x="6924759" y="651458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7253632" y="73657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3073" name="圖片 13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70" y="854015"/>
            <a:ext cx="3859213" cy="26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71850" y="11984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1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62455"/>
            <a:ext cx="8596668" cy="635221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7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5893" y="3621484"/>
            <a:ext cx="10752667" cy="2684724"/>
          </a:xfrm>
        </p:spPr>
        <p:txBody>
          <a:bodyPr>
            <a:normAutofit/>
          </a:bodyPr>
          <a:lstStyle/>
          <a:p>
            <a:r>
              <a:rPr lang="en-US" altLang="zh-TW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appreciating a story about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brother pigs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whose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houses were attacked by a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wolf, </a:t>
            </a:r>
            <a:r>
              <a:rPr lang="en-US" altLang="zh-TW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are guided to</a:t>
            </a:r>
          </a:p>
          <a:p>
            <a:pPr lvl="1"/>
            <a:r>
              <a:rPr lang="en-US" altLang="zh-TW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TW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TW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altLang="zh-TW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stitch in time saves nine”</a:t>
            </a:r>
            <a:endParaRPr lang="en-US" altLang="zh-TW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TW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proactive, be positive, cherish what we have)</a:t>
            </a:r>
            <a:endParaRPr lang="en-US" altLang="zh-TW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TW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altLang="zh-TW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poster to promote the message of being proactive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1338560" y="6306207"/>
            <a:ext cx="750098" cy="457104"/>
            <a:chOff x="6588312" y="675147"/>
            <a:chExt cx="1046748" cy="746233"/>
          </a:xfrm>
        </p:grpSpPr>
        <p:sp>
          <p:nvSpPr>
            <p:cNvPr id="6" name="圓角矩形 5">
              <a:hlinkClick r:id="rId2"/>
            </p:cNvPr>
            <p:cNvSpPr/>
            <p:nvPr/>
          </p:nvSpPr>
          <p:spPr>
            <a:xfrm>
              <a:off x="6588312" y="675147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6917185" y="760263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4100" name="圖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43" y="1048463"/>
            <a:ext cx="288056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21635" y="1048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0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3709" y="388654"/>
            <a:ext cx="8596668" cy="582669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8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3709" y="3557654"/>
            <a:ext cx="10385505" cy="2524169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watching a video about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three brothers using different ways to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achieve the same goal, students are guided to</a:t>
            </a: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“All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roads lead to Rome”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positive and optimistic)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share ideas about how to stay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positive and optimistic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272058" y="6224242"/>
            <a:ext cx="806335" cy="543151"/>
            <a:chOff x="6896672" y="800767"/>
            <a:chExt cx="1046748" cy="746233"/>
          </a:xfrm>
        </p:grpSpPr>
        <p:sp>
          <p:nvSpPr>
            <p:cNvPr id="5" name="圓角矩形 4">
              <a:hlinkClick r:id="rId2"/>
            </p:cNvPr>
            <p:cNvSpPr/>
            <p:nvPr/>
          </p:nvSpPr>
          <p:spPr>
            <a:xfrm>
              <a:off x="6896672" y="800767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7225545" y="885883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5121" name="圖片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1097676"/>
            <a:ext cx="52673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4551"/>
            <a:ext cx="8596668" cy="723125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9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752827"/>
            <a:ext cx="10409594" cy="2432185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appreciating a story about a passionate football player who became a team’s manager after his injury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students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are guided to</a:t>
            </a: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“Every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cloud has a silver lining”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optimistic and hopeful)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reflection on their personal experience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230495" y="6234545"/>
            <a:ext cx="861300" cy="520644"/>
            <a:chOff x="7666173" y="630622"/>
            <a:chExt cx="1046748" cy="746233"/>
          </a:xfrm>
        </p:grpSpPr>
        <p:sp>
          <p:nvSpPr>
            <p:cNvPr id="5" name="圓角矩形 4">
              <a:hlinkClick r:id="rId2"/>
            </p:cNvPr>
            <p:cNvSpPr/>
            <p:nvPr/>
          </p:nvSpPr>
          <p:spPr>
            <a:xfrm>
              <a:off x="7666173" y="630622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7995046" y="715738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6145" name="圖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097676"/>
            <a:ext cx="52768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33400"/>
            <a:ext cx="8596668" cy="620684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10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3611911"/>
            <a:ext cx="10357793" cy="288974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appreciating a story about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pole vaulter who did not give up challenging the world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record in the face of adversity, students are guided to</a:t>
            </a: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“There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is light at the end of the tunnel”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resilience, perseverance, optimism)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presentation on their personal experience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1188931" y="6184670"/>
            <a:ext cx="922713" cy="570332"/>
            <a:chOff x="4899430" y="879815"/>
            <a:chExt cx="1046748" cy="746233"/>
          </a:xfrm>
        </p:grpSpPr>
        <p:sp>
          <p:nvSpPr>
            <p:cNvPr id="6" name="圓角矩形 5">
              <a:hlinkClick r:id="rId2"/>
            </p:cNvPr>
            <p:cNvSpPr/>
            <p:nvPr/>
          </p:nvSpPr>
          <p:spPr>
            <a:xfrm>
              <a:off x="4899430" y="879815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5228303" y="964931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7169" name="Picture 14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7"/>
          <a:stretch>
            <a:fillRect/>
          </a:stretch>
        </p:blipFill>
        <p:spPr bwMode="auto">
          <a:xfrm>
            <a:off x="3508317" y="1230284"/>
            <a:ext cx="46958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4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pic>
        <p:nvPicPr>
          <p:cNvPr id="11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149" y="335280"/>
            <a:ext cx="9405860" cy="1320800"/>
          </a:xfrm>
        </p:spPr>
        <p:txBody>
          <a:bodyPr>
            <a:normAutofit/>
          </a:bodyPr>
          <a:lstStyle/>
          <a:p>
            <a:pPr algn="l"/>
            <a:r>
              <a:rPr lang="en-US" altLang="zh-HK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altLang="zh-TW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SOWIT Videos Resource Kit </a:t>
            </a:r>
            <a:br>
              <a:rPr lang="en-US" altLang="zh-TW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HK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 the English Lessons</a:t>
            </a:r>
            <a:endParaRPr lang="zh-HK" alt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656080"/>
            <a:ext cx="10061185" cy="5042894"/>
          </a:xfrm>
        </p:spPr>
        <p:txBody>
          <a:bodyPr>
            <a:noAutofit/>
          </a:bodyPr>
          <a:lstStyle/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Tying in with the modules and topics in the school-based English language curriculum, schools are encouraged to make use of the lesson plans in the resource kit to </a:t>
            </a:r>
            <a:r>
              <a:rPr lang="en-US" altLang="zh-HK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 students’ </a:t>
            </a:r>
            <a:r>
              <a:rPr lang="en-US" altLang="zh-HK" sz="2400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HK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nglish learning experiences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HK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inspiring and engaging environment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learning and teaching of SOW in the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nglish lessons.</a:t>
            </a:r>
          </a:p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are encouraged to select and adapt the materials to suit their students’ </a:t>
            </a:r>
            <a:r>
              <a:rPr lang="en-US" altLang="zh-HK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HK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HK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Posters, games, learning and teaching materials and SOWIT videos are available on the website of the Education Bureau (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http://www.edb.gov.hk/sow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518" y="5515226"/>
            <a:ext cx="956176" cy="95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67862"/>
            <a:ext cx="10364451" cy="893379"/>
          </a:xfrm>
        </p:spPr>
        <p:txBody>
          <a:bodyPr/>
          <a:lstStyle/>
          <a:p>
            <a:pPr algn="l"/>
            <a:r>
              <a:rPr lang="en-US" altLang="zh-HK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zh-HK" alt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20875"/>
            <a:ext cx="10871936" cy="4980533"/>
          </a:xfrm>
        </p:spPr>
        <p:txBody>
          <a:bodyPr>
            <a:noAutofit/>
          </a:bodyPr>
          <a:lstStyle/>
          <a:p>
            <a:r>
              <a:rPr lang="en-US" altLang="zh-HK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SOWIT Video Series</a:t>
            </a:r>
            <a:r>
              <a:rPr lang="en-US" altLang="zh-H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been developed in support of the cross-curricular campaign “Promoting Positive Values and Attitudes through English Sayings of Wisdom (SOW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endParaRPr lang="en-US" altLang="zh-H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integrates live-action, animation and motion graphics to illustrate selected SOW in a vibrant and entertaining manner</a:t>
            </a:r>
          </a:p>
          <a:p>
            <a:pPr algn="just"/>
            <a:r>
              <a:rPr lang="en-US" altLang="zh-HK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SOWIT Videos Resource Kit</a:t>
            </a:r>
            <a:r>
              <a:rPr lang="en-US" altLang="zh-H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algn="just"/>
            <a:r>
              <a:rPr lang="en-US" altLang="zh-HK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HK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ynergises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the use of the SOWIT videos in the learning and teaching of SOW and promoting positive values and attitudes in the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nglish lessons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510210"/>
            <a:ext cx="8813507" cy="851338"/>
          </a:xfrm>
        </p:spPr>
        <p:txBody>
          <a:bodyPr>
            <a:normAutofit/>
          </a:bodyPr>
          <a:lstStyle/>
          <a:p>
            <a:pPr algn="l"/>
            <a:r>
              <a:rPr lang="en-US" altLang="zh-HK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Aims of </a:t>
            </a:r>
            <a:r>
              <a:rPr lang="en-US" altLang="zh-HK" b="1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HK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he Resource Kit</a:t>
            </a:r>
            <a:endParaRPr lang="zh-HK" alt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1520572"/>
            <a:ext cx="11189989" cy="4880227"/>
          </a:xfrm>
        </p:spPr>
        <p:txBody>
          <a:bodyPr>
            <a:noAutofit/>
          </a:bodyPr>
          <a:lstStyle/>
          <a:p>
            <a:r>
              <a:rPr lang="en-US" altLang="zh-HK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complement the SOWIT videos </a:t>
            </a:r>
            <a:r>
              <a:rPr lang="en-US" altLang="zh-HK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by providing suggestions on how to effectively use the videos to enrich students’ English learning experiences and create an inspiring and engaging environment for the learning and teaching of SOW </a:t>
            </a:r>
            <a:endParaRPr lang="en-US" altLang="zh-HK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HK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 enhance students’ viewing and multimodal literacy skills </a:t>
            </a:r>
            <a:r>
              <a:rPr lang="en-US" altLang="zh-HK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appreciation of the SOWIT videos</a:t>
            </a:r>
          </a:p>
          <a:p>
            <a:pPr algn="just"/>
            <a:r>
              <a:rPr lang="en-US" altLang="zh-HK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 reinforce the development of positive values and attitudes </a:t>
            </a:r>
            <a:r>
              <a:rPr lang="en-US" altLang="zh-HK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appreciating and reflecting on the stories presented in the SOWIT videos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10210"/>
            <a:ext cx="8596668" cy="683172"/>
          </a:xfrm>
        </p:spPr>
        <p:txBody>
          <a:bodyPr>
            <a:normAutofit/>
          </a:bodyPr>
          <a:lstStyle/>
          <a:p>
            <a:pPr algn="l"/>
            <a:r>
              <a:rPr lang="en-US" altLang="zh-HK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Content of the Resource Kit</a:t>
            </a:r>
            <a:endParaRPr lang="zh-HK" alt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92772"/>
            <a:ext cx="11209866" cy="5306811"/>
          </a:xfrm>
        </p:spPr>
        <p:txBody>
          <a:bodyPr>
            <a:noAutofit/>
          </a:bodyPr>
          <a:lstStyle/>
          <a:p>
            <a:r>
              <a:rPr lang="en-US" altLang="zh-TW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en-US" altLang="zh-HK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sets of learning and teaching materials </a:t>
            </a:r>
            <a:r>
              <a:rPr lang="en-US" altLang="zh-HK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for the second batch of SOWIT videos:</a:t>
            </a:r>
          </a:p>
          <a:p>
            <a:pPr lvl="1"/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uggested for use in the upper primary and junior secondary English classrooms, with adaptations as appropriate to cater for the diverse learning needs, interests and abilities of students</a:t>
            </a:r>
          </a:p>
          <a:p>
            <a:pPr lvl="1"/>
            <a:r>
              <a:rPr lang="en-US" altLang="zh-TW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TW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omprising teaching plans, including pre-viewing, viewing and post-viewing activities, and covering understanding of story elements (e.g. </a:t>
            </a:r>
            <a:r>
              <a:rPr lang="en-US" altLang="zh-TW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characterisation</a:t>
            </a:r>
            <a:r>
              <a:rPr lang="en-US" altLang="zh-TW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setting, plot development) and appreciation of features of multimodal literacy (e.g. images, music, sound effects) </a:t>
            </a:r>
          </a:p>
          <a:p>
            <a:pPr lvl="1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cultivating positive values and attitudes through inspiring students to reflect on the stories presented in the videos  </a:t>
            </a:r>
            <a:endParaRPr lang="en-US" altLang="zh-HK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964" y="312709"/>
            <a:ext cx="8596668" cy="784967"/>
          </a:xfrm>
        </p:spPr>
        <p:txBody>
          <a:bodyPr>
            <a:normAutofit/>
          </a:bodyPr>
          <a:lstStyle/>
          <a:p>
            <a:pPr algn="l"/>
            <a:r>
              <a:rPr lang="en-US" altLang="zh-HK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1</a:t>
            </a:r>
            <a:endParaRPr lang="zh-HK" alt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7964" y="3987215"/>
            <a:ext cx="10434883" cy="2721586"/>
          </a:xfrm>
        </p:spPr>
        <p:txBody>
          <a:bodyPr>
            <a:normAutofit/>
          </a:bodyPr>
          <a:lstStyle/>
          <a:p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the host’s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sharing about her personal experience of giving and receiving gifts, students are guided to</a:t>
            </a:r>
          </a:p>
          <a:p>
            <a:pPr lvl="1"/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earn about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“Never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look a gift horse in the mouth”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related positive values and attitudes (e.g. be grateful, cherish what we have, be positive) </a:t>
            </a:r>
          </a:p>
          <a:p>
            <a:pPr lvl="1"/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ive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presentation about a gift they have received before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1255433" y="6226233"/>
            <a:ext cx="767954" cy="482568"/>
            <a:chOff x="4586989" y="877969"/>
            <a:chExt cx="1046748" cy="746233"/>
          </a:xfrm>
        </p:grpSpPr>
        <p:sp>
          <p:nvSpPr>
            <p:cNvPr id="7" name="圓角矩形 6">
              <a:hlinkClick r:id="rId2"/>
            </p:cNvPr>
            <p:cNvSpPr/>
            <p:nvPr/>
          </p:nvSpPr>
          <p:spPr>
            <a:xfrm>
              <a:off x="4586989" y="877969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等腰三角形 7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4936882" y="96274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567016" y="1097676"/>
            <a:ext cx="4580890" cy="2576830"/>
          </a:xfrm>
          <a:prstGeom prst="rect">
            <a:avLst/>
          </a:prstGeom>
        </p:spPr>
      </p:pic>
      <p:pic>
        <p:nvPicPr>
          <p:cNvPr id="12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4630" y="299258"/>
            <a:ext cx="8596668" cy="606829"/>
          </a:xfrm>
        </p:spPr>
        <p:txBody>
          <a:bodyPr>
            <a:normAutofit/>
          </a:bodyPr>
          <a:lstStyle/>
          <a:p>
            <a:pPr algn="l"/>
            <a:r>
              <a:rPr lang="en-US" altLang="zh-HK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2</a:t>
            </a:r>
            <a:endParaRPr lang="zh-HK" alt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9732" y="3733561"/>
            <a:ext cx="10583741" cy="2963074"/>
          </a:xfrm>
        </p:spPr>
        <p:txBody>
          <a:bodyPr>
            <a:noAutofit/>
          </a:bodyPr>
          <a:lstStyle/>
          <a:p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appreciating a story about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slave helping a lion when the lion was in trouble,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are guided to</a:t>
            </a: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“Gratitude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is the sign of noble souls”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(e.g. be grateful,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be empathetic, care for others)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write a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thank-you card to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person they would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like to show appreciation to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313622" y="6184669"/>
            <a:ext cx="780802" cy="544246"/>
            <a:chOff x="4608010" y="760249"/>
            <a:chExt cx="1046748" cy="746233"/>
          </a:xfrm>
        </p:grpSpPr>
        <p:sp>
          <p:nvSpPr>
            <p:cNvPr id="8" name="圓角矩形 7">
              <a:hlinkClick r:id="rId2"/>
            </p:cNvPr>
            <p:cNvSpPr/>
            <p:nvPr/>
          </p:nvSpPr>
          <p:spPr>
            <a:xfrm>
              <a:off x="4608010" y="760249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等腰三角形 8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4936883" y="845365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1" name="圖片 10"/>
          <p:cNvPicPr/>
          <p:nvPr/>
        </p:nvPicPr>
        <p:blipFill rotWithShape="1">
          <a:blip r:embed="rId3"/>
          <a:srcRect t="7063" r="9343" b="13635"/>
          <a:stretch/>
        </p:blipFill>
        <p:spPr bwMode="auto">
          <a:xfrm>
            <a:off x="3212854" y="1001881"/>
            <a:ext cx="5357495" cy="2635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3817" y="304800"/>
            <a:ext cx="8596668" cy="792876"/>
          </a:xfrm>
        </p:spPr>
        <p:txBody>
          <a:bodyPr>
            <a:normAutofit/>
          </a:bodyPr>
          <a:lstStyle/>
          <a:p>
            <a:pPr algn="l"/>
            <a:r>
              <a:rPr lang="en-US" altLang="zh-HK" cap="none" dirty="0" smtClean="0">
                <a:solidFill>
                  <a:schemeClr val="accent2">
                    <a:lumMod val="75000"/>
                  </a:schemeClr>
                </a:solidFill>
              </a:rPr>
              <a:t>Lesson Plan 3</a:t>
            </a:r>
            <a:endParaRPr lang="zh-HK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817" y="3705730"/>
            <a:ext cx="10578179" cy="2673806"/>
          </a:xfrm>
        </p:spPr>
        <p:txBody>
          <a:bodyPr>
            <a:normAutofit/>
          </a:bodyPr>
          <a:lstStyle/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watching a video about a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shepherd who </a:t>
            </a:r>
            <a:r>
              <a:rPr lang="en-US" altLang="zh-HK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realised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that he should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cherish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the things he had already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had, students are guided to</a:t>
            </a: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bird in the hand is worth two in the bush”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grateful, cherish what we have)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reflection on their personal experience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288684" y="6164173"/>
            <a:ext cx="820034" cy="540327"/>
            <a:chOff x="7426062" y="819808"/>
            <a:chExt cx="1046748" cy="746233"/>
          </a:xfrm>
        </p:grpSpPr>
        <p:sp>
          <p:nvSpPr>
            <p:cNvPr id="10" name="圓角矩形 9">
              <a:hlinkClick r:id="rId2"/>
            </p:cNvPr>
            <p:cNvSpPr/>
            <p:nvPr/>
          </p:nvSpPr>
          <p:spPr>
            <a:xfrm>
              <a:off x="7426062" y="819808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等腰三角形 10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7754935" y="90492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148281" y="837562"/>
            <a:ext cx="5429249" cy="2751209"/>
            <a:chOff x="2685636" y="875261"/>
            <a:chExt cx="5429249" cy="2751209"/>
          </a:xfrm>
        </p:grpSpPr>
        <p:pic>
          <p:nvPicPr>
            <p:cNvPr id="17" name="圖片 1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75" b="97884" l="6250" r="97697">
                          <a14:foregroundMark x1="54276" y1="35450" x2="54276" y2="35450"/>
                          <a14:foregroundMark x1="39803" y1="35979" x2="39803" y2="35979"/>
                          <a14:foregroundMark x1="24671" y1="44709" x2="24671" y2="44709"/>
                          <a14:foregroundMark x1="19737" y1="49735" x2="19737" y2="49735"/>
                          <a14:foregroundMark x1="32566" y1="38360" x2="32566" y2="38360"/>
                          <a14:foregroundMark x1="35526" y1="36508" x2="35526" y2="36508"/>
                          <a14:foregroundMark x1="28289" y1="41005" x2="28289" y2="41005"/>
                          <a14:foregroundMark x1="59539" y1="18254" x2="59539" y2="18254"/>
                          <a14:foregroundMark x1="30921" y1="82011" x2="30921" y2="82011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086" y="875261"/>
              <a:ext cx="2038350" cy="2534285"/>
            </a:xfrm>
            <a:prstGeom prst="rect">
              <a:avLst/>
            </a:prstGeom>
          </p:spPr>
        </p:pic>
        <p:sp>
          <p:nvSpPr>
            <p:cNvPr id="16" name="矩形 15"/>
            <p:cNvSpPr>
              <a:spLocks noChangeAspect="1"/>
            </p:cNvSpPr>
            <p:nvPr/>
          </p:nvSpPr>
          <p:spPr>
            <a:xfrm>
              <a:off x="2685636" y="2747789"/>
              <a:ext cx="5429249" cy="87868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400" b="1" kern="1200" dirty="0">
                  <a:ln w="28575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FF9999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bird in the hand is </a:t>
              </a:r>
              <a:endParaRPr lang="zh-TW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400" b="1" kern="1200" dirty="0">
                  <a:ln w="6604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66CCFF"/>
                  </a:solidFill>
                  <a:effectLst>
                    <a:outerShdw blurRad="50800" dist="38100" dir="8100000" algn="tr">
                      <a:srgbClr val="000000">
                        <a:alpha val="40000"/>
                      </a:srgbClr>
                    </a:outerShdw>
                  </a:effectLst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worth two in the bush.</a:t>
              </a:r>
              <a:endParaRPr lang="zh-TW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783" y="176575"/>
            <a:ext cx="11251907" cy="921101"/>
          </a:xfrm>
        </p:spPr>
        <p:txBody>
          <a:bodyPr>
            <a:no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4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66783" y="3431234"/>
            <a:ext cx="10774748" cy="2811624"/>
          </a:xfrm>
        </p:spPr>
        <p:txBody>
          <a:bodyPr>
            <a:noAutofit/>
          </a:bodyPr>
          <a:lstStyle/>
          <a:p>
            <a:pPr algn="just"/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appreciating a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story about the different approaches adopted by two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 looking for the treasure in a hidden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reef, students are guided to</a:t>
            </a: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“Opportunity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only knocks once”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proactive, be positive)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letter to give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advice and design a poster to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encourage their schoolmates to be proactive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1280369" y="6242858"/>
            <a:ext cx="832927" cy="516560"/>
            <a:chOff x="6644009" y="1005248"/>
            <a:chExt cx="1046748" cy="746233"/>
          </a:xfrm>
        </p:grpSpPr>
        <p:sp>
          <p:nvSpPr>
            <p:cNvPr id="6" name="圓角矩形 5">
              <a:hlinkClick r:id="rId2"/>
            </p:cNvPr>
            <p:cNvSpPr/>
            <p:nvPr/>
          </p:nvSpPr>
          <p:spPr>
            <a:xfrm>
              <a:off x="6644009" y="1005248"/>
              <a:ext cx="1046748" cy="74623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等腰三角形 6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6972882" y="1090364"/>
              <a:ext cx="510792" cy="576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0" name="Picture 133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256" b="13543"/>
          <a:stretch/>
        </p:blipFill>
        <p:spPr bwMode="auto">
          <a:xfrm>
            <a:off x="3590712" y="1097676"/>
            <a:ext cx="4326890" cy="185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1398" y="416379"/>
            <a:ext cx="8596668" cy="681297"/>
          </a:xfrm>
        </p:spPr>
        <p:txBody>
          <a:bodyPr>
            <a:noAutofit/>
          </a:bodyPr>
          <a:lstStyle/>
          <a:p>
            <a:pPr algn="l"/>
            <a:r>
              <a:rPr lang="en-US" altLang="zh-HK" sz="3200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 5</a:t>
            </a:r>
            <a:endParaRPr lang="zh-HK" altLang="en-U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1398" y="3547840"/>
            <a:ext cx="10495599" cy="2921629"/>
          </a:xfrm>
        </p:spPr>
        <p:txBody>
          <a:bodyPr>
            <a:normAutofit/>
          </a:bodyPr>
          <a:lstStyle/>
          <a:p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watching a video about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en-US" altLang="zh-TW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’s determination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HK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publish a new and reliable </a:t>
            </a:r>
            <a:r>
              <a:rPr lang="en-US" altLang="zh-HK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dictionary, students are guided to</a:t>
            </a: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the meaning of the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saying </a:t>
            </a:r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“Rome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was not built in a day”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the related positive values and attitudes (e.g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. be proactive, be positive, cherish what we have)</a:t>
            </a:r>
            <a:endParaRPr lang="en-US" altLang="zh-HK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HK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altLang="zh-H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 reflection on their personal experience</a:t>
            </a:r>
            <a:endParaRPr lang="zh-HK" altLang="en-US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296997" y="6151417"/>
            <a:ext cx="806334" cy="615429"/>
            <a:chOff x="11296997" y="6151417"/>
            <a:chExt cx="806334" cy="615429"/>
          </a:xfrm>
        </p:grpSpPr>
        <p:sp>
          <p:nvSpPr>
            <p:cNvPr id="5" name="圓角矩形 4">
              <a:hlinkClick r:id="rId2"/>
            </p:cNvPr>
            <p:cNvSpPr/>
            <p:nvPr/>
          </p:nvSpPr>
          <p:spPr>
            <a:xfrm>
              <a:off x="11296997" y="6151417"/>
              <a:ext cx="806334" cy="615429"/>
            </a:xfrm>
            <a:prstGeom prst="roundRect">
              <a:avLst>
                <a:gd name="adj" fmla="val 3133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等腰三角形 5">
              <a:hlinkClick r:id="rId2"/>
            </p:cNvPr>
            <p:cNvSpPr>
              <a:spLocks noChangeAspect="1"/>
            </p:cNvSpPr>
            <p:nvPr/>
          </p:nvSpPr>
          <p:spPr>
            <a:xfrm rot="5400000">
              <a:off x="11534938" y="6224852"/>
              <a:ext cx="415514" cy="46855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8" name="圖片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1097676"/>
            <a:ext cx="437197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17" y="-1"/>
            <a:ext cx="1992284" cy="1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1713</TotalTime>
  <Words>1097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Times New Roman</vt:lpstr>
      <vt:lpstr>Tw Cen MT</vt:lpstr>
      <vt:lpstr>新細明體</vt:lpstr>
      <vt:lpstr>小水滴</vt:lpstr>
      <vt:lpstr>SOWIT Videos Resource Kit (Part 2) </vt:lpstr>
      <vt:lpstr>Background</vt:lpstr>
      <vt:lpstr>Aims of the Resource Kit</vt:lpstr>
      <vt:lpstr>Content of the Resource Kit</vt:lpstr>
      <vt:lpstr>Lesson Plan 1</vt:lpstr>
      <vt:lpstr>Lesson Plan 2</vt:lpstr>
      <vt:lpstr>Lesson Plan 3</vt:lpstr>
      <vt:lpstr>Lesson Plan 4</vt:lpstr>
      <vt:lpstr>Lesson Plan 5</vt:lpstr>
      <vt:lpstr>Lesson Plan 6</vt:lpstr>
      <vt:lpstr>Lesson Plan 7</vt:lpstr>
      <vt:lpstr>Lesson Plan 8</vt:lpstr>
      <vt:lpstr>Lesson Plan 9</vt:lpstr>
      <vt:lpstr>Lesson Plan 10</vt:lpstr>
      <vt:lpstr>Using the SOWIT Videos Resource Kit  in the English Lessons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of Positive Values and Attitudes through English Proverbs / Wise Sayings</dc:title>
  <dc:creator>EDB</dc:creator>
  <cp:lastModifiedBy>HUNG, Ka-yui Iris</cp:lastModifiedBy>
  <cp:revision>148</cp:revision>
  <dcterms:created xsi:type="dcterms:W3CDTF">2020-07-15T03:38:51Z</dcterms:created>
  <dcterms:modified xsi:type="dcterms:W3CDTF">2021-07-15T02:25:41Z</dcterms:modified>
</cp:coreProperties>
</file>